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72" r:id="rId4"/>
    <p:sldId id="280" r:id="rId5"/>
    <p:sldId id="282" r:id="rId6"/>
    <p:sldId id="284" r:id="rId7"/>
    <p:sldId id="281" r:id="rId8"/>
    <p:sldId id="273" r:id="rId9"/>
    <p:sldId id="274" r:id="rId10"/>
    <p:sldId id="260" r:id="rId11"/>
    <p:sldId id="275" r:id="rId12"/>
    <p:sldId id="285" r:id="rId13"/>
    <p:sldId id="283" r:id="rId14"/>
    <p:sldId id="276" r:id="rId15"/>
    <p:sldId id="263" r:id="rId16"/>
    <p:sldId id="264" r:id="rId17"/>
    <p:sldId id="265" r:id="rId18"/>
    <p:sldId id="258" r:id="rId19"/>
    <p:sldId id="266" r:id="rId20"/>
    <p:sldId id="267" r:id="rId21"/>
    <p:sldId id="268" r:id="rId22"/>
    <p:sldId id="259" r:id="rId23"/>
    <p:sldId id="262" r:id="rId24"/>
    <p:sldId id="269" r:id="rId25"/>
    <p:sldId id="261" r:id="rId26"/>
    <p:sldId id="271" r:id="rId27"/>
    <p:sldId id="277" r:id="rId28"/>
    <p:sldId id="278" r:id="rId29"/>
    <p:sldId id="27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C366E1-9ED1-43B5-AFEF-B3DE8DCAD4C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D75D03-40B6-4656-A57D-467B33CE6C80}">
      <dgm:prSet custT="1"/>
      <dgm:spPr/>
      <dgm:t>
        <a:bodyPr/>
        <a:lstStyle/>
        <a:p>
          <a:pPr algn="just"/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Мультипотентті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(лат. </a:t>
          </a:r>
          <a:r>
            <a:rPr lang="en-US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multus</a:t>
          </a:r>
          <a:r>
            <a:rPr lang="en-US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=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көп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):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тек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өз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тобында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ерекшелене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Мысалы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нейрондық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бұлшықет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жасушасына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емес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мидың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жасушалық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түрлеріне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айналуы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мүмкін</a:t>
          </a:r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62C67C-5BFA-4E1A-BBAF-441EC447F089}" type="parTrans" cxnId="{CC53DE1D-9787-4D64-AD81-89B89C14A782}">
      <dgm:prSet/>
      <dgm:spPr/>
      <dgm:t>
        <a:bodyPr/>
        <a:lstStyle/>
        <a:p>
          <a:endParaRPr lang="en-US"/>
        </a:p>
      </dgm:t>
    </dgm:pt>
    <dgm:pt modelId="{081E20BF-417C-456B-A06D-EAB8AF4F4595}" type="sibTrans" cxnId="{CC53DE1D-9787-4D64-AD81-89B89C14A782}">
      <dgm:prSet/>
      <dgm:spPr/>
      <dgm:t>
        <a:bodyPr/>
        <a:lstStyle/>
        <a:p>
          <a:endParaRPr lang="en-US"/>
        </a:p>
      </dgm:t>
    </dgm:pt>
    <dgm:pt modelId="{B7E0F438-E989-4A93-BED3-739E84D752D5}">
      <dgm:prSet custT="1"/>
      <dgm:spPr/>
      <dgm:t>
        <a:bodyPr/>
        <a:lstStyle/>
        <a:p>
          <a:pPr algn="just"/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Олигопотентті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Латынша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oligo =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кішкентай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):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де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бірнеше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түріне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ажырата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мысалы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түзуші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жүйенің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миелоидты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гранулоциттер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моноциттер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эритроциттер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прогенит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ретінде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38A6B-1965-4BC2-B0C3-F57AAFB32FA8}" type="parTrans" cxnId="{05B600FC-9EC7-490C-9703-560588E2D3FA}">
      <dgm:prSet/>
      <dgm:spPr/>
      <dgm:t>
        <a:bodyPr/>
        <a:lstStyle/>
        <a:p>
          <a:endParaRPr lang="en-US"/>
        </a:p>
      </dgm:t>
    </dgm:pt>
    <dgm:pt modelId="{3890B414-F0BD-4268-B72D-361F7F92E732}" type="sibTrans" cxnId="{05B600FC-9EC7-490C-9703-560588E2D3FA}">
      <dgm:prSet/>
      <dgm:spPr/>
      <dgm:t>
        <a:bodyPr/>
        <a:lstStyle/>
        <a:p>
          <a:endParaRPr lang="en-US"/>
        </a:p>
      </dgm:t>
    </dgm:pt>
    <dgm:pt modelId="{92A75738-E253-4596-879B-E65EA25786CE}">
      <dgm:prSet custT="1"/>
      <dgm:spPr/>
      <dgm:t>
        <a:bodyPr/>
        <a:lstStyle/>
        <a:p>
          <a:pPr algn="just"/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Әлемдік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Латынша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=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): тек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олар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жататын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клетка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түріне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айнала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Мысалға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тек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ұрықтан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шыққан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ұрықтағы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сперматогониялық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жатады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A3417-67C0-46D1-BD63-F73FF035DA63}" type="parTrans" cxnId="{BAC95A98-9554-49C3-91E3-D01C2F7F8895}">
      <dgm:prSet/>
      <dgm:spPr/>
      <dgm:t>
        <a:bodyPr/>
        <a:lstStyle/>
        <a:p>
          <a:endParaRPr lang="en-US"/>
        </a:p>
      </dgm:t>
    </dgm:pt>
    <dgm:pt modelId="{D893ADE3-61BC-4F60-9D59-9DED9B3BD580}" type="sibTrans" cxnId="{BAC95A98-9554-49C3-91E3-D01C2F7F8895}">
      <dgm:prSet/>
      <dgm:spPr/>
      <dgm:t>
        <a:bodyPr/>
        <a:lstStyle/>
        <a:p>
          <a:endParaRPr lang="en-US"/>
        </a:p>
      </dgm:t>
    </dgm:pt>
    <dgm:pt modelId="{3B92183C-5D4E-4E73-AE01-2914B07D9827}" type="pres">
      <dgm:prSet presAssocID="{5DC366E1-9ED1-43B5-AFEF-B3DE8DCAD4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961B9C-FCA1-42B5-B0A0-16392A941EE0}" type="pres">
      <dgm:prSet presAssocID="{1FD75D03-40B6-4656-A57D-467B33CE6C8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9B5AC-DBA7-46ED-877F-CC29315B3E04}" type="pres">
      <dgm:prSet presAssocID="{081E20BF-417C-456B-A06D-EAB8AF4F4595}" presName="spacer" presStyleCnt="0"/>
      <dgm:spPr/>
    </dgm:pt>
    <dgm:pt modelId="{88897676-D6F0-4CF5-81B4-4C9139615D79}" type="pres">
      <dgm:prSet presAssocID="{B7E0F438-E989-4A93-BED3-739E84D752D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8EDBB-83E1-4B77-9300-AAE2550E0258}" type="pres">
      <dgm:prSet presAssocID="{3890B414-F0BD-4268-B72D-361F7F92E732}" presName="spacer" presStyleCnt="0"/>
      <dgm:spPr/>
    </dgm:pt>
    <dgm:pt modelId="{E68E9C85-B960-4D00-9F4B-3227BB012A16}" type="pres">
      <dgm:prSet presAssocID="{92A75738-E253-4596-879B-E65EA25786CE}" presName="parentText" presStyleLbl="node1" presStyleIdx="2" presStyleCnt="3" custLinFactY="1718" custLinFactNeighborX="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B600FC-9EC7-490C-9703-560588E2D3FA}" srcId="{5DC366E1-9ED1-43B5-AFEF-B3DE8DCAD4C8}" destId="{B7E0F438-E989-4A93-BED3-739E84D752D5}" srcOrd="1" destOrd="0" parTransId="{95A38A6B-1965-4BC2-B0C3-F57AAFB32FA8}" sibTransId="{3890B414-F0BD-4268-B72D-361F7F92E732}"/>
    <dgm:cxn modelId="{BAC95A98-9554-49C3-91E3-D01C2F7F8895}" srcId="{5DC366E1-9ED1-43B5-AFEF-B3DE8DCAD4C8}" destId="{92A75738-E253-4596-879B-E65EA25786CE}" srcOrd="2" destOrd="0" parTransId="{BF9A3417-67C0-46D1-BD63-F73FF035DA63}" sibTransId="{D893ADE3-61BC-4F60-9D59-9DED9B3BD580}"/>
    <dgm:cxn modelId="{DB6F8925-9817-4996-9068-FD52E558303D}" type="presOf" srcId="{1FD75D03-40B6-4656-A57D-467B33CE6C80}" destId="{6D961B9C-FCA1-42B5-B0A0-16392A941EE0}" srcOrd="0" destOrd="0" presId="urn:microsoft.com/office/officeart/2005/8/layout/vList2"/>
    <dgm:cxn modelId="{E124E99E-E01A-44A6-A7A9-F3DE71CE35C7}" type="presOf" srcId="{B7E0F438-E989-4A93-BED3-739E84D752D5}" destId="{88897676-D6F0-4CF5-81B4-4C9139615D79}" srcOrd="0" destOrd="0" presId="urn:microsoft.com/office/officeart/2005/8/layout/vList2"/>
    <dgm:cxn modelId="{A7204C8C-831F-4BA3-BDD4-71569012CB61}" type="presOf" srcId="{5DC366E1-9ED1-43B5-AFEF-B3DE8DCAD4C8}" destId="{3B92183C-5D4E-4E73-AE01-2914B07D9827}" srcOrd="0" destOrd="0" presId="urn:microsoft.com/office/officeart/2005/8/layout/vList2"/>
    <dgm:cxn modelId="{668E4D02-52BA-421B-93E5-695AAF2D40C1}" type="presOf" srcId="{92A75738-E253-4596-879B-E65EA25786CE}" destId="{E68E9C85-B960-4D00-9F4B-3227BB012A16}" srcOrd="0" destOrd="0" presId="urn:microsoft.com/office/officeart/2005/8/layout/vList2"/>
    <dgm:cxn modelId="{CC53DE1D-9787-4D64-AD81-89B89C14A782}" srcId="{5DC366E1-9ED1-43B5-AFEF-B3DE8DCAD4C8}" destId="{1FD75D03-40B6-4656-A57D-467B33CE6C80}" srcOrd="0" destOrd="0" parTransId="{AA62C67C-5BFA-4E1A-BBAF-441EC447F089}" sibTransId="{081E20BF-417C-456B-A06D-EAB8AF4F4595}"/>
    <dgm:cxn modelId="{10AFAC3F-35FB-449B-87B5-D308AB9C7914}" type="presParOf" srcId="{3B92183C-5D4E-4E73-AE01-2914B07D9827}" destId="{6D961B9C-FCA1-42B5-B0A0-16392A941EE0}" srcOrd="0" destOrd="0" presId="urn:microsoft.com/office/officeart/2005/8/layout/vList2"/>
    <dgm:cxn modelId="{674A8832-0D21-40AC-A99E-128164A7EA4F}" type="presParOf" srcId="{3B92183C-5D4E-4E73-AE01-2914B07D9827}" destId="{2059B5AC-DBA7-46ED-877F-CC29315B3E04}" srcOrd="1" destOrd="0" presId="urn:microsoft.com/office/officeart/2005/8/layout/vList2"/>
    <dgm:cxn modelId="{80DA95B9-6AE2-4447-B37C-2B877EE6A9C5}" type="presParOf" srcId="{3B92183C-5D4E-4E73-AE01-2914B07D9827}" destId="{88897676-D6F0-4CF5-81B4-4C9139615D79}" srcOrd="2" destOrd="0" presId="urn:microsoft.com/office/officeart/2005/8/layout/vList2"/>
    <dgm:cxn modelId="{520D6F22-8736-446B-BD01-92AA6F00EE5A}" type="presParOf" srcId="{3B92183C-5D4E-4E73-AE01-2914B07D9827}" destId="{5D98EDBB-83E1-4B77-9300-AAE2550E0258}" srcOrd="3" destOrd="0" presId="urn:microsoft.com/office/officeart/2005/8/layout/vList2"/>
    <dgm:cxn modelId="{1BA5DC5E-8F95-444A-BF35-1B2ED9C2DC60}" type="presParOf" srcId="{3B92183C-5D4E-4E73-AE01-2914B07D9827}" destId="{E68E9C85-B960-4D00-9F4B-3227BB012A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61B9C-FCA1-42B5-B0A0-16392A941EE0}">
      <dsp:nvSpPr>
        <dsp:cNvPr id="0" name=""/>
        <dsp:cNvSpPr/>
      </dsp:nvSpPr>
      <dsp:spPr>
        <a:xfrm>
          <a:off x="0" y="2077"/>
          <a:ext cx="6492875" cy="16910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Мультипотентті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(лат. </a:t>
          </a:r>
          <a:r>
            <a:rPr lang="en-US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multus</a:t>
          </a:r>
          <a:r>
            <a:rPr lang="en-US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=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көп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):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тек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өз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тобында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ерекшелене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Мысалы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нейрондық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бұлшықет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жасушасына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емес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мидың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жасушалық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түрлеріне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айналуы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мүмкін</a:t>
          </a: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552" y="84629"/>
        <a:ext cx="6327771" cy="1525983"/>
      </dsp:txXfrm>
    </dsp:sp>
    <dsp:sp modelId="{88897676-D6F0-4CF5-81B4-4C9139615D79}">
      <dsp:nvSpPr>
        <dsp:cNvPr id="0" name=""/>
        <dsp:cNvSpPr/>
      </dsp:nvSpPr>
      <dsp:spPr>
        <a:xfrm>
          <a:off x="0" y="1707156"/>
          <a:ext cx="6492875" cy="169108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Олигопотентті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Латынша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oligo =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кішкентай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):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де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бірнеше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түріне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ажырата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мысалы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түзуші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жүйенің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миелоидты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гранулоциттер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моноциттер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эритроциттер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прогенит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ретінде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552" y="1789708"/>
        <a:ext cx="6327771" cy="1525983"/>
      </dsp:txXfrm>
    </dsp:sp>
    <dsp:sp modelId="{E68E9C85-B960-4D00-9F4B-3227BB012A16}">
      <dsp:nvSpPr>
        <dsp:cNvPr id="0" name=""/>
        <dsp:cNvSpPr/>
      </dsp:nvSpPr>
      <dsp:spPr>
        <a:xfrm>
          <a:off x="0" y="3414312"/>
          <a:ext cx="6492875" cy="169108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Әлемдік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Латынша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=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): тек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олар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жататын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клетка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түріне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айнала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Мысалға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тек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ұрықтан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шыққан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ұрықтағы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сперматогониялық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бағаналы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жасушалар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жатады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552" y="3496864"/>
        <a:ext cx="6327771" cy="152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C5F02-B394-4528-8C0A-B486CEFFA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FD0201-E98E-45AC-9AFA-1996E2ED3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027E3-4660-4308-A040-3EF1318B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C4F179-1CEE-482E-A8F0-F02B15A5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199622-1DBD-4455-8168-479FB6ED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5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8F7C3-C015-4FCC-A54A-142CD6B6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C0F8EE-5904-4C33-8409-766E12CFD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81AA3-7097-42B7-BFB5-43636816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79B314-7C1E-4B5E-B2F8-2E3D168C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690F6C-DFCD-41C6-9B1C-65FDA929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18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0EC1AA-F32D-4E7C-8F55-BE39A5F80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3BDF39-83DD-4ACF-8304-FF19E6F2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E56DF4-633F-41FE-A236-A7E93C45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7C67A3-15F3-4EC0-80C3-CEF9B667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563AC-0ABF-410D-9BE8-488CE395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43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26F49-4A25-4E99-891B-429876EF9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97FB9F-CE71-4DFD-A05C-34DCACACC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F971A-C988-4DAD-85F6-85F15108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917749-567F-4B99-B6BD-CA77B57D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43C73-C3F5-471C-B30C-E450B627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0A851-9F5C-4A66-9A39-F3A72899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5F1377-CCE7-42B6-AE96-A1F41EC7C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EA5335-6FE4-4C51-AA26-B6189197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B93D15-364B-4D96-AEAA-842DD3E9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B71290-BB83-4275-A130-BA5D22D0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6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0466B-56C1-4ECB-9A3C-28379B62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E1D982-733E-46FC-8A0B-0AF16FBFB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902F95-6E30-4A40-8F17-8B310492C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0AE5CC-22DB-47CA-8840-2E9B2358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A1E8B-ED0C-43F3-9EA4-2A99D703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BA6E1-5896-46AD-9A5F-46688E7B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1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ECB8D-E79A-4F03-9862-1823D3BD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EABBF9-ECAE-4A98-909A-DAC337F35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B3A965-CC96-4CC8-BA10-788E1D63A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90980D-8BF9-4428-8C58-1E8C6AAC6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35DCEE-4A83-4E5D-B0D2-C0D1A7D05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937729-CCCA-43FE-A5D6-CDDA3FFB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AE265-FF81-4B4C-AE63-61879921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E38E99-D60B-46FF-BBE7-C1772C4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2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8B766-B0BD-41FD-9D92-AC41B417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17C113-8637-4444-B1EC-195CDAD0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923D3C-1F3D-4226-AA9E-3F98C536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985C86-174A-43B4-8031-A5B9546A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6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2C5D00-D69F-4220-B714-FE76C09E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C4E63E-F602-4480-8937-B57FCF19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BDC2E9-0ED7-43F9-B6B5-4F2BF0CC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9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203DF-58DD-465F-BF87-08C37BC5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E2F5FD-2EDA-4B87-A99C-9F259170E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F1C9B-7D9D-4908-84B9-ECA2C7F5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C1A6-54C9-48D7-B1D0-99330D0C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544064-B517-423F-965D-4CC5B072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0A42EE-184F-4AD8-9111-CDCA55D0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6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DCA31-E83F-4841-8506-CE324016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2F1EBF-3E49-4CF1-A136-E5BDEEAFD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191DC7-F81A-40FC-A0B4-E37D60AFE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1F1E84-2646-4805-8F79-A0FE7B48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A02B3C-95C1-447E-AAE7-14044F4F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8AB24C-7B47-4BBD-9464-08A5667E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38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E1C4F-EE0A-436C-9015-92C3C383A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E4B6C-4A17-4ED9-AE9F-1A542D0B6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C6D4F-D6EE-42C5-B3CF-69D294D7E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B9D84-95E7-4566-B023-852B094C86A7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FA6BF9-982D-4225-AB5C-12AAE9623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AA35A-9D19-4A28-B400-2284A7E89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47177-4525-4F96-BF24-23232FF6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9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308" y="544132"/>
            <a:ext cx="1069570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Әл-фараби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биотехнология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19" y="2119746"/>
            <a:ext cx="6303818" cy="101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" y="4197927"/>
            <a:ext cx="5375564" cy="2119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8277" r="1088"/>
          <a:stretch/>
        </p:blipFill>
        <p:spPr>
          <a:xfrm>
            <a:off x="6276109" y="3546764"/>
            <a:ext cx="5458691" cy="33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484EC-A0B4-42E5-B3A5-79980A90F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1" r="-1" b="21409"/>
          <a:stretch/>
        </p:blipFill>
        <p:spPr>
          <a:xfrm>
            <a:off x="96982" y="0"/>
            <a:ext cx="11845635" cy="685800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6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55407-E782-448C-89A0-04869A2E3042}"/>
              </a:ext>
            </a:extLst>
          </p:cNvPr>
          <p:cNvSpPr txBox="1"/>
          <p:nvPr/>
        </p:nvSpPr>
        <p:spPr>
          <a:xfrm>
            <a:off x="817418" y="624568"/>
            <a:ext cx="10536380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ұрық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фазада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жасушалардан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дамиды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Котледондар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түзілетін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гаструляциядан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плурипотентті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Ұрық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тәрізді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ұрық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плурипотентті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мультипотентті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туылғаннан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адамдардағы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көбінесе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олигопотентті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жаңартып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693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617E13-BF2E-40E8-BC44-044E9E5621AC}"/>
              </a:ext>
            </a:extLst>
          </p:cNvPr>
          <p:cNvSpPr txBox="1"/>
          <p:nvPr/>
        </p:nvSpPr>
        <p:spPr>
          <a:xfrm>
            <a:off x="841247" y="1039092"/>
            <a:ext cx="3410712" cy="474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жылыТомпсон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Герхарт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ашқан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Тотипотенттілігі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Хоуминг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экспрессиясы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Теломераза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активтілігі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E0434-5CC9-4175-A78E-234200A9A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4" r="975" b="-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0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929B12-AEA8-48B2-9A97-1A3158D37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03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83EA2-04E4-4E00-B094-E285F03396CA}"/>
              </a:ext>
            </a:extLst>
          </p:cNvPr>
          <p:cNvSpPr txBox="1"/>
          <p:nvPr/>
        </p:nvSpPr>
        <p:spPr>
          <a:xfrm>
            <a:off x="5624945" y="704849"/>
            <a:ext cx="6040582" cy="5862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Этикалық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емделмейтін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ұсынады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Алайда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келуі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эмбрионның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қайтымсыз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жойылуымен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этикалық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себептер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эмбриондарды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тыйым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салынады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Ұлыбританияда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Швейцарияда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Австрияда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эмбриондарды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қолдануға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рұқсат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етіледі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қолданумен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құқықтық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жасушалардан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айырмашылығы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эмбриондарды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өлтірудің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сүйек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кемігінен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лейкемия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терапиясында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012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C7C31F-F740-43CB-A1BE-F70C8B1A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24691"/>
            <a:ext cx="11083636" cy="67333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474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61C5-28EE-490D-866B-8C840B0DAA55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тектік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бөлінбеген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ұлпалар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тектес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бөлінбеген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нағыз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ұлпаларға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мүшелерге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кез-келген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таралуы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керісінше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ұлпаларға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Демек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плурипотентті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Қарапайым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сөзбен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айтқанда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саралау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80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B167ED-8811-473B-AC45-DB57821B273C}"/>
              </a:ext>
            </a:extLst>
          </p:cNvPr>
          <p:cNvSpPr txBox="1"/>
          <p:nvPr/>
        </p:nvSpPr>
        <p:spPr>
          <a:xfrm>
            <a:off x="623455" y="806470"/>
            <a:ext cx="10730345" cy="5469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сатыларында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бөлінбеген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Бластоцистің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жасушалық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массасы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жасушалардан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табиғатта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плурипотентті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кез-келген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түріне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экстракциялау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ұрықтың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бластоцистік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сатысынан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культурасы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жасалуы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Экстракциядан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клеткалар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vitro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жетілу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бөлінуден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қоректік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ортада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қабаттарына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эктодерма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эндодерма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мезодерма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терапияда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жарақаттанудан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аурудан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келтіретін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тіндерді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ауыстыруда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терапиясын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қолданатын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қант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диабеті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нейродегенеративті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бұзылулар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жұлын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жарақаттары</a:t>
            </a:r>
            <a:r>
              <a:rPr lang="en-US" sz="22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8295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CADCCF-34DD-40B8-9017-CA40B9A78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54" r="-1" b="939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54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8107C-FE6B-4318-BAE6-7334479F67F3}"/>
              </a:ext>
            </a:extLst>
          </p:cNvPr>
          <p:cNvSpPr txBox="1"/>
          <p:nvPr/>
        </p:nvSpPr>
        <p:spPr>
          <a:xfrm>
            <a:off x="665017" y="471055"/>
            <a:ext cx="10883515" cy="5705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ересектердегі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ұлпалар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мүшелерде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жетілген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тіндер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мүшелерден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мультипотентті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демек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плурипотентті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жасушаларға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Гематопоэтикалық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ішек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эндотелиалды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мезенхималық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жолмен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асимметриялық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ұқсас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қасиеттерге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асимметриялық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ұқсас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жасушаны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прогениторлық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жасушаны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Зерттеулерде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дәрілердің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метаболиттердің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дәрілерді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сынау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хаттамаларында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мүшелердің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жолдарын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ғалымдар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келтіруге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1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2BAD50-371F-46CB-833A-19C62A46C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729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29CF8-7212-4A19-AFA3-552362E7948A}"/>
              </a:ext>
            </a:extLst>
          </p:cNvPr>
          <p:cNvSpPr txBox="1"/>
          <p:nvPr/>
        </p:nvSpPr>
        <p:spPr>
          <a:xfrm>
            <a:off x="643467" y="969818"/>
            <a:ext cx="10703406" cy="524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ұқсастықтары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соматикалық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жасушаларға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бөлінуге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бөлінбеген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Екеуі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регенеративті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vitro-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жасанды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көбейтуге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оңтайлы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қоректік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ортаны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бастысы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ғалымдар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терапияда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зерттеулерде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en-US" sz="2000" dirty="0"/>
              <a:t>.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1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7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FC240F-8C0A-4831-8D39-95B2A1C6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207818"/>
            <a:ext cx="9670472" cy="66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1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19C4C2-B4CC-40FB-91B2-3B3465E0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1069570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4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91A423-E1D5-45A4-A104-EA2B2FEA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91" y="643467"/>
            <a:ext cx="10058400" cy="599286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24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298A0-730D-4092-A8C6-875954066D2C}"/>
              </a:ext>
            </a:extLst>
          </p:cNvPr>
          <p:cNvSpPr txBox="1"/>
          <p:nvPr/>
        </p:nvSpPr>
        <p:spPr>
          <a:xfrm>
            <a:off x="443345" y="346364"/>
            <a:ext cx="11105188" cy="65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терапевтік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салыстырғанда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емдеудің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идеалды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еді.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Тотипотенциал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сперматозоидтармен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жұмыртқаның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бірігуінен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жан-жақты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Дамитын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зигота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гаметалардың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бірігуі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 жасушадан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қабатының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кез-келгенін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тудырады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эндодерма,эктодерма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мезодерма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эмбриондық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цитотрофобласт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қабаты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синцитиотрофобласт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қабаты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басқалардан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айырмашылығы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таралу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тұтас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организмге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дифференциалдау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Плурипотенттен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айырмашылығы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құруға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мамандануы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жетілген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шексіз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дерлік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Тиісінше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ұяшықта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жүреді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бұл процес барысында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тіпті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Тотипотенциалды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жоғалтпай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Зигота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кезеңге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қайталанады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бастайды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Мамандандырылған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дифференциалдау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тотипотенция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транзиттер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жүреді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6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9BD9CA-E016-4C5F-B447-6937BA1E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6" y="0"/>
            <a:ext cx="10626436" cy="6594763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37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95427-8A94-4501-95B4-43CB66D39890}"/>
              </a:ext>
            </a:extLst>
          </p:cNvPr>
          <p:cNvSpPr txBox="1"/>
          <p:nvPr/>
        </p:nvSpPr>
        <p:spPr>
          <a:xfrm>
            <a:off x="327349" y="0"/>
            <a:ext cx="11248422" cy="5323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kk-KZ" sz="1700" dirty="0"/>
          </a:p>
          <a:p>
            <a:pPr algn="just">
              <a:lnSpc>
                <a:spcPct val="170000"/>
              </a:lnSpc>
              <a:spcAft>
                <a:spcPts val="600"/>
              </a:spcAft>
            </a:pP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1992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гемопоэти</a:t>
            </a:r>
            <a:r>
              <a:rPr lang="kk-KZ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калық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құжатталды</a:t>
            </a:r>
            <a:r>
              <a:rPr lang="kk-KZ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инъекция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5-фторурацилмен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алдын-ала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өңделген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Тінтуірдің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миелоидты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лимфоидты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ұрпаққа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бөлініп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vivo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екендігі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айлық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жүргізілген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гемопоэтикалық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жасушаларының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миелоидқа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дифференциациясы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деңгейлі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тышқандармен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қапталған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лимфоидты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сызықтар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эндогендік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ақаулар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жүргізілді</a:t>
            </a:r>
            <a:r>
              <a:rPr lang="kk-KZ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ажыратуға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шақыру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эмбриональды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денелер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өсіру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индукцияға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миоциттер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болуына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әкелді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сәтті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саралау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орасан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терапевтік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әлеуеті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ғалымдарды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ауруларын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емдеудің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әдістерін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гендік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тіндердің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регенерациясы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тотипотентті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ерекшеленетін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қалаған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кейіннен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зақымдалған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жерлерге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ауыстырылды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келтірудің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тәсілдерінің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шықты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тіннің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терапиясы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ауыстырылатын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регенеративті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сараланған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жасушалармен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кіретін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тропикалық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стратегиямен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интерлейкиндер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медиаторлардың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секрециясы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нейротрофиялық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ғалымдардың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емделуіне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торлы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қабық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41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FA2A96-4861-4A38-8386-1DDF8C8CF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2" r="-1" b="24478"/>
          <a:stretch/>
        </p:blipFill>
        <p:spPr>
          <a:xfrm>
            <a:off x="166255" y="498764"/>
            <a:ext cx="8783781" cy="61514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543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1F58AC-66CA-415F-8228-245B67856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7140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06925-B01A-4881-B600-FD9592F393E0}"/>
              </a:ext>
            </a:extLst>
          </p:cNvPr>
          <p:cNvSpPr txBox="1"/>
          <p:nvPr/>
        </p:nvSpPr>
        <p:spPr>
          <a:xfrm>
            <a:off x="5941717" y="518400"/>
            <a:ext cx="5644445" cy="5837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ағзаның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жоғарыда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сипатталған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сипаттамалары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Оларға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биохимиялық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мінез-құлық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заңдылықтары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генотипке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генотиппен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теңдестіру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актісінің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арақатынасы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фенотиптік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серпімділік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фенотиптік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иілімділік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неғұрлым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фенотипке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тигізетін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соғұрлым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генетикалық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канализация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тұжырымдама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генотипті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болжау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мүмкіндігіне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14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6538A-EA7C-43BA-9610-36BB3CBBCCBF}"/>
              </a:ext>
            </a:extLst>
          </p:cNvPr>
          <p:cNvSpPr txBox="1"/>
          <p:nvPr/>
        </p:nvSpPr>
        <p:spPr>
          <a:xfrm>
            <a:off x="4391891" y="-180108"/>
            <a:ext cx="6973715" cy="6375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200-ден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Мамандандырылған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өмірлік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гормондардың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бөлінуінен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иммундық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жүйеге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Тіпті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Адамдардың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бағаналы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сатысында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Бағаналы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жасушаның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қарапайым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ұрықтандырылған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жасушасы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зигота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жасушаларының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жалғыз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жасушадан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44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7428FC-79E7-42B8-AC98-F0A819B6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288485"/>
            <a:ext cx="10972800" cy="626471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9B15C2-3CAD-4A8A-8E46-C3DD094D9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1" r="24769" b="21367"/>
          <a:stretch/>
        </p:blipFill>
        <p:spPr>
          <a:xfrm>
            <a:off x="374072" y="0"/>
            <a:ext cx="11596255" cy="667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BA151B-D989-4BDB-899D-B2F14563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2" y="249382"/>
            <a:ext cx="11762508" cy="68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23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04384-5CD2-49F7-AAD5-28132EA4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3" b="7811"/>
          <a:stretch/>
        </p:blipFill>
        <p:spPr>
          <a:xfrm>
            <a:off x="-96982" y="261437"/>
            <a:ext cx="1198120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7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337082-9DDA-4F8D-8514-33462DB232AB}"/>
              </a:ext>
            </a:extLst>
          </p:cNvPr>
          <p:cNvSpPr txBox="1"/>
          <p:nvPr/>
        </p:nvSpPr>
        <p:spPr>
          <a:xfrm>
            <a:off x="6297233" y="518400"/>
            <a:ext cx="4771607" cy="5837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жасушалардың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дифференциалды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потенциалы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жасушаларын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екі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критерий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бойынша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бөлуге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болады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олардың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rgbClr val="0070C0">
                    <a:alpha val="80000"/>
                  </a:srgbClr>
                </a:solidFill>
              </a:rPr>
              <a:t>дифференциалды</a:t>
            </a:r>
            <a:r>
              <a:rPr lang="en-US" sz="1600" dirty="0">
                <a:solidFill>
                  <a:srgbClr val="0070C0">
                    <a:alpha val="80000"/>
                  </a:srgbClr>
                </a:solidFill>
              </a:rPr>
              <a:t> </a:t>
            </a:r>
            <a:r>
              <a:rPr lang="en-US" sz="1600" dirty="0" err="1">
                <a:solidFill>
                  <a:srgbClr val="0070C0">
                    <a:alpha val="80000"/>
                  </a:srgbClr>
                </a:solidFill>
              </a:rPr>
              <a:t>потенциалы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және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организмнің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rgbClr val="0070C0">
                    <a:alpha val="80000"/>
                  </a:srgbClr>
                </a:solidFill>
              </a:rPr>
              <a:t>онтогенез</a:t>
            </a:r>
            <a:r>
              <a:rPr lang="en-US" sz="1600" dirty="0">
                <a:solidFill>
                  <a:srgbClr val="0070C0">
                    <a:alpha val="80000"/>
                  </a:srgbClr>
                </a:solidFill>
              </a:rPr>
              <a:t> </a:t>
            </a:r>
            <a:r>
              <a:rPr lang="en-US" sz="1600" dirty="0" err="1">
                <a:solidFill>
                  <a:srgbClr val="0070C0">
                    <a:alpha val="80000"/>
                  </a:srgbClr>
                </a:solidFill>
              </a:rPr>
              <a:t>процесінде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пайда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болуы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Типототентті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жасушалар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Латынның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totus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=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бүтін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):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Бұл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жасушалар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толық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организм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құра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алады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және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осылайша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өздерін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барлық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түрлеріне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бөледі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Тотипотентті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жасушаның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мысалы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-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ұрықтандырылған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жұмыртқа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жасушасы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бір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ғана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жасушадан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тұрады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).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Алайда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эмбрионалды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жасушалар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тек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8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жасушалық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сатыға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дейін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тотипотентті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болады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Плипипотентті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жасушалар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лат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плюс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=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көп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):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жасушаның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барлық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түрлерінде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тотипотент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ретінде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ажырата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алады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бірақ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олардан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айырмашылығы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бар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ешқандай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жеке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организм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пайда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бола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алмайды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Көбіне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тотипотентті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және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плурипотентті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бағаналы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жасушалар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бір-бірінен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ерекшеленбейді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40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graphicFrame>
        <p:nvGraphicFramePr>
          <p:cNvPr id="22" name="TextBox 2">
            <a:extLst>
              <a:ext uri="{FF2B5EF4-FFF2-40B4-BE49-F238E27FC236}">
                <a16:creationId xmlns:a16="http://schemas.microsoft.com/office/drawing/2014/main" id="{DA624012-0CA3-40AF-B391-F819B3E29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4117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4146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1465</Words>
  <Application>Microsoft Office PowerPoint</Application>
  <PresentationFormat>Широкоэкранный</PresentationFormat>
  <Paragraphs>63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Аршын Тленшиева</dc:creator>
  <cp:lastModifiedBy>Symbat</cp:lastModifiedBy>
  <cp:revision>26</cp:revision>
  <dcterms:created xsi:type="dcterms:W3CDTF">2021-02-07T23:32:09Z</dcterms:created>
  <dcterms:modified xsi:type="dcterms:W3CDTF">2021-02-21T11:27:19Z</dcterms:modified>
</cp:coreProperties>
</file>